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9" r:id="rId4"/>
    <p:sldId id="260" r:id="rId5"/>
    <p:sldId id="262" r:id="rId6"/>
    <p:sldId id="257" r:id="rId7"/>
    <p:sldId id="258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A2606-670F-442E-9267-B6C4F50E47C1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44F-EC5C-4C8A-9829-8D0A96E79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328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B4BDB2-D8AE-4BF2-B4E5-AB3A28A0FA65}" type="slidenum">
              <a:rPr lang="ru-RU" altLang="ru-RU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5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04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85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51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64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17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4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84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2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93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45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39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0874-DB3E-4AA5-870A-26BDFDA2401F}" type="datetimeFigureOut">
              <a:rPr lang="ru-RU" smtClean="0"/>
              <a:t>10.01.2017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FB319-E8DF-4C42-8E9A-5347F46DA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4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965" y="0"/>
            <a:ext cx="11201400" cy="2286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Высокопроизводительные вычислительные системы (ВПВС)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Разделы курса: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896" y="2474259"/>
            <a:ext cx="1190210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/>
              <a:t>Парадигмы организации параллельного вычислительного </a:t>
            </a:r>
            <a:r>
              <a:rPr lang="ru-RU" sz="2800" dirty="0" smtClean="0"/>
              <a:t>процесса</a:t>
            </a:r>
          </a:p>
          <a:p>
            <a:pPr marL="342900" indent="-342900">
              <a:buAutoNum type="arabicPeriod"/>
            </a:pPr>
            <a:r>
              <a:rPr lang="ru-RU" sz="2800" dirty="0"/>
              <a:t>Классификации параллельных </a:t>
            </a:r>
            <a:r>
              <a:rPr lang="ru-RU" sz="2800" dirty="0" smtClean="0"/>
              <a:t>ВС</a:t>
            </a:r>
          </a:p>
          <a:p>
            <a:pPr marL="342900" indent="-342900">
              <a:buAutoNum type="arabicPeriod"/>
            </a:pPr>
            <a:r>
              <a:rPr lang="ru-RU" sz="2800" dirty="0"/>
              <a:t>Архитектурно-технологические особенности высокопроизводительных </a:t>
            </a:r>
            <a:r>
              <a:rPr lang="ru-RU" sz="2800" dirty="0" smtClean="0"/>
              <a:t>ВС</a:t>
            </a:r>
          </a:p>
          <a:p>
            <a:pPr marL="342900" indent="-342900">
              <a:buAutoNum type="arabicPeriod"/>
            </a:pPr>
            <a:r>
              <a:rPr lang="ru-RU" sz="2800" dirty="0"/>
              <a:t>Особенности программирования высокопроизводительных </a:t>
            </a:r>
            <a:r>
              <a:rPr lang="ru-RU" sz="2800" dirty="0" smtClean="0"/>
              <a:t>ВС</a:t>
            </a:r>
          </a:p>
          <a:p>
            <a:pPr marL="342900" indent="-342900">
              <a:buAutoNum type="arabicPeriod"/>
            </a:pPr>
            <a:r>
              <a:rPr lang="ru-RU" sz="2800" dirty="0"/>
              <a:t>История развития </a:t>
            </a:r>
            <a:r>
              <a:rPr lang="ru-RU" sz="2800" dirty="0" smtClean="0"/>
              <a:t>ВПВС</a:t>
            </a:r>
          </a:p>
          <a:p>
            <a:pPr marL="342900" indent="-342900">
              <a:buAutoNum type="arabicPeriod"/>
            </a:pPr>
            <a:r>
              <a:rPr lang="ru-RU" sz="2800" dirty="0"/>
              <a:t>Математические модели </a:t>
            </a:r>
            <a:r>
              <a:rPr lang="ru-RU" sz="2800" dirty="0" smtClean="0"/>
              <a:t>ВПВС</a:t>
            </a:r>
          </a:p>
          <a:p>
            <a:pPr marL="342900" indent="-342900">
              <a:buAutoNum type="arabicPeriod"/>
            </a:pPr>
            <a:r>
              <a:rPr lang="ru-RU" sz="2800" dirty="0"/>
              <a:t>Примеры параллельных </a:t>
            </a:r>
            <a:r>
              <a:rPr lang="ru-RU" sz="2800" dirty="0" smtClean="0"/>
              <a:t>алгоритмов</a:t>
            </a:r>
          </a:p>
          <a:p>
            <a:pPr marL="342900" indent="-342900">
              <a:buAutoNum type="arabicPeriod"/>
            </a:pPr>
            <a:r>
              <a:rPr lang="ru-RU" sz="2800" dirty="0"/>
              <a:t>Оценка производительности </a:t>
            </a:r>
            <a:r>
              <a:rPr lang="ru-RU" sz="2800" dirty="0" smtClean="0"/>
              <a:t>ВПВС</a:t>
            </a:r>
          </a:p>
          <a:p>
            <a:pPr marL="342900" indent="-342900">
              <a:buAutoNum type="arabicPeriod"/>
            </a:pPr>
            <a:r>
              <a:rPr lang="ru-RU" sz="2800" dirty="0"/>
              <a:t>Моделирование ВПВС</a:t>
            </a:r>
          </a:p>
        </p:txBody>
      </p:sp>
    </p:spTree>
    <p:extLst>
      <p:ext uri="{BB962C8B-B14F-4D97-AF65-F5344CB8AC3E}">
        <p14:creationId xmlns:p14="http://schemas.microsoft.com/office/powerpoint/2010/main" val="370090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6859" y="100386"/>
            <a:ext cx="11201400" cy="10964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Области применения ВПВС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260" y="1358153"/>
            <a:ext cx="117930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/>
              <a:t>Расчеты сеточным методом (моделирование физических процессов, компьютерная графика)</a:t>
            </a:r>
          </a:p>
          <a:p>
            <a:pPr marL="342900" indent="-342900">
              <a:buAutoNum type="arabicPeriod"/>
            </a:pPr>
            <a:r>
              <a:rPr lang="ru-RU" sz="3600" dirty="0" err="1" smtClean="0"/>
              <a:t>Графовые</a:t>
            </a:r>
            <a:r>
              <a:rPr lang="ru-RU" sz="3600" dirty="0" smtClean="0"/>
              <a:t> задачи (сетевые базы данных)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Исследование операций (поиск оптимального решения из нескольких альтернатив)</a:t>
            </a:r>
          </a:p>
          <a:p>
            <a:pPr marL="342900" indent="-342900">
              <a:buAutoNum type="arabicPeriod"/>
            </a:pPr>
            <a:r>
              <a:rPr lang="ru-RU" sz="3600" dirty="0" smtClean="0"/>
              <a:t>Интеллектуальные системы (семантический анализ текста, анализ изобра</a:t>
            </a:r>
            <a:r>
              <a:rPr lang="ru-RU" sz="3600" dirty="0"/>
              <a:t>ж</a:t>
            </a:r>
            <a:r>
              <a:rPr lang="ru-RU" sz="3600" dirty="0" smtClean="0"/>
              <a:t>ения)</a:t>
            </a:r>
          </a:p>
          <a:p>
            <a:pPr marL="342900" indent="-342900">
              <a:buAutoNum type="arabicPeriod"/>
            </a:pPr>
            <a:r>
              <a:rPr lang="en-US" sz="3600" dirty="0" smtClean="0"/>
              <a:t>Big Data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7385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965" y="382774"/>
            <a:ext cx="11201400" cy="18225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Высокопроизводительные вычислительные системы (ВПВС)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7835" y="2420472"/>
            <a:ext cx="1815353" cy="645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ВПВС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9965" y="3702425"/>
            <a:ext cx="4289611" cy="18512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Обработка образа решения (Нейронные сети)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660341" y="3702425"/>
            <a:ext cx="4132730" cy="18512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Реализация алгоритма решения задачи</a:t>
            </a:r>
          </a:p>
        </p:txBody>
      </p:sp>
      <p:cxnSp>
        <p:nvCxnSpPr>
          <p:cNvPr id="7" name="Прямая со стрелкой 6"/>
          <p:cNvCxnSpPr>
            <a:stCxn id="4" idx="1"/>
          </p:cNvCxnSpPr>
          <p:nvPr/>
        </p:nvCxnSpPr>
        <p:spPr>
          <a:xfrm flipH="1">
            <a:off x="3684494" y="2743201"/>
            <a:ext cx="1183341" cy="95922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3"/>
          </p:cNvCxnSpPr>
          <p:nvPr/>
        </p:nvCxnSpPr>
        <p:spPr>
          <a:xfrm>
            <a:off x="6683188" y="2743201"/>
            <a:ext cx="1116106" cy="95922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15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965" y="0"/>
            <a:ext cx="11201400" cy="10219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Нейронные сети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s://i0.wp.com/neuralnet.info/wp-content/uploads/2016/04/nomoresteps.png?resize=768%2C67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4" b="18046"/>
          <a:stretch/>
        </p:blipFill>
        <p:spPr bwMode="auto">
          <a:xfrm>
            <a:off x="2333065" y="1254451"/>
            <a:ext cx="7315200" cy="49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29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53" y="71438"/>
            <a:ext cx="11976847" cy="748833"/>
          </a:xfrm>
        </p:spPr>
        <p:txBody>
          <a:bodyPr>
            <a:normAutofit/>
          </a:bodyPr>
          <a:lstStyle/>
          <a:p>
            <a:pPr algn="ctr"/>
            <a:r>
              <a:rPr lang="ru-RU" altLang="ru-RU" b="1" dirty="0">
                <a:solidFill>
                  <a:srgbClr val="0000FF"/>
                </a:solidFill>
              </a:rPr>
              <a:t>«Слоистость» архитектуры фон-</a:t>
            </a:r>
            <a:r>
              <a:rPr lang="ru-RU" altLang="ru-RU" b="1" dirty="0" err="1">
                <a:solidFill>
                  <a:srgbClr val="0000FF"/>
                </a:solidFill>
              </a:rPr>
              <a:t>Нейманской</a:t>
            </a:r>
            <a:r>
              <a:rPr lang="ru-RU" altLang="ru-RU" b="1" dirty="0">
                <a:solidFill>
                  <a:srgbClr val="0000FF"/>
                </a:solidFill>
              </a:rPr>
              <a:t> </a:t>
            </a:r>
            <a:r>
              <a:rPr lang="ru-RU" altLang="ru-RU" b="1" dirty="0" smtClean="0">
                <a:solidFill>
                  <a:srgbClr val="0000FF"/>
                </a:solidFill>
              </a:rPr>
              <a:t>ВС</a:t>
            </a:r>
            <a:endParaRPr lang="ru-RU" altLang="ru-RU" b="1" dirty="0">
              <a:solidFill>
                <a:srgbClr val="0000FF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03389" y="1193522"/>
            <a:ext cx="8785225" cy="54006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495551" y="1895196"/>
            <a:ext cx="7129463" cy="39608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216276" y="2544483"/>
            <a:ext cx="5688013" cy="25923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4008439" y="3263622"/>
            <a:ext cx="3959225" cy="11525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7416" name="TextBox 4"/>
          <p:cNvSpPr txBox="1">
            <a:spLocks noChangeArrowheads="1"/>
          </p:cNvSpPr>
          <p:nvPr/>
        </p:nvSpPr>
        <p:spPr bwMode="auto">
          <a:xfrm>
            <a:off x="4133851" y="1222096"/>
            <a:ext cx="38528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panose="020B0604020202020204" pitchFamily="34" charset="0"/>
              </a:rPr>
              <a:t>ПРИКЛАДНОЕ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panose="020B0604020202020204" pitchFamily="34" charset="0"/>
              </a:rPr>
              <a:t>ПРОГРАММНОЕ ОБЕСПЕЧЕНИЕ</a:t>
            </a:r>
          </a:p>
        </p:txBody>
      </p:sp>
      <p:sp>
        <p:nvSpPr>
          <p:cNvPr id="17417" name="TextBox 36"/>
          <p:cNvSpPr txBox="1">
            <a:spLocks noChangeArrowheads="1"/>
          </p:cNvSpPr>
          <p:nvPr/>
        </p:nvSpPr>
        <p:spPr bwMode="auto">
          <a:xfrm>
            <a:off x="4114801" y="1941234"/>
            <a:ext cx="3852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</a:rPr>
              <a:t>СИСТЕМНОЕ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Arial" panose="020B0604020202020204" pitchFamily="34" charset="0"/>
              </a:rPr>
              <a:t>ПРОГРАММНОЕ ОБЕСПЕЧЕНИЕ</a:t>
            </a:r>
          </a:p>
        </p:txBody>
      </p:sp>
      <p:sp>
        <p:nvSpPr>
          <p:cNvPr id="17418" name="TextBox 37"/>
          <p:cNvSpPr txBox="1">
            <a:spLocks noChangeArrowheads="1"/>
          </p:cNvSpPr>
          <p:nvPr/>
        </p:nvSpPr>
        <p:spPr bwMode="auto">
          <a:xfrm>
            <a:off x="5330825" y="2741333"/>
            <a:ext cx="1422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panose="020B0604020202020204" pitchFamily="34" charset="0"/>
              </a:rPr>
              <a:t>КОМАНДЫ</a:t>
            </a:r>
          </a:p>
        </p:txBody>
      </p:sp>
      <p:sp>
        <p:nvSpPr>
          <p:cNvPr id="17419" name="TextBox 38"/>
          <p:cNvSpPr txBox="1">
            <a:spLocks noChangeArrowheads="1"/>
          </p:cNvSpPr>
          <p:nvPr/>
        </p:nvSpPr>
        <p:spPr bwMode="auto">
          <a:xfrm>
            <a:off x="4860926" y="3628746"/>
            <a:ext cx="2252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panose="020B0604020202020204" pitchFamily="34" charset="0"/>
              </a:rPr>
              <a:t>МИКРОКОМАНДЫ</a:t>
            </a:r>
          </a:p>
        </p:txBody>
      </p:sp>
    </p:spTree>
    <p:extLst>
      <p:ext uri="{BB962C8B-B14F-4D97-AF65-F5344CB8AC3E}">
        <p14:creationId xmlns:p14="http://schemas.microsoft.com/office/powerpoint/2010/main" val="41859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965" y="0"/>
            <a:ext cx="11201400" cy="153296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Способы увеличения </a:t>
            </a:r>
            <a:r>
              <a:rPr lang="ru-RU" dirty="0" smtClean="0">
                <a:solidFill>
                  <a:srgbClr val="002060"/>
                </a:solidFill>
              </a:rPr>
              <a:t>быстродействия алгоритмических ВПВС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9965" y="1822544"/>
            <a:ext cx="11201400" cy="4799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Увеличение быстродействия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аппаратуры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Параллелизм вычислений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Распределенные вычисления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специализированной аппаратуры для увеличения быстродействия (в частности, гетерогенные ВС), специализированые ВС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архитектуры ВС, наиболее приспособленные к параллельным вычислениям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Параллельная обработка однотипных данных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34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965" y="-121023"/>
            <a:ext cx="11201400" cy="160465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Факторы, ограничивающие </a:t>
            </a:r>
            <a:r>
              <a:rPr lang="ru-RU" b="1" dirty="0" smtClean="0">
                <a:solidFill>
                  <a:srgbClr val="002060"/>
                </a:solidFill>
              </a:rPr>
              <a:t>быстродействие ВПВС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5153" y="1483632"/>
            <a:ext cx="11779623" cy="516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Быстродействие аппаратуры (вычисления и коммуникации)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Сложность распараллеливания программы (сложность создания параллельной программы)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Неоптимальные алгоритмы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Коэффициент параллелизма алгоритма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Накладные расходы на распараллеливание (например, синхронизация вычислений)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Неоптимальная архитектура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Тепловыделение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Неоптимальная для реализации определенного алгоритма архитектура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Стоимость ВС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0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965" y="-121023"/>
            <a:ext cx="11201400" cy="92784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Потоковый граф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087" y="806824"/>
            <a:ext cx="5071502" cy="5867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0522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203</Words>
  <Application>Microsoft Office PowerPoint</Application>
  <PresentationFormat>Широкоэкранный</PresentationFormat>
  <Paragraphs>47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Высокопроизводительные вычислительные системы (ВПВС) Разделы курса:</vt:lpstr>
      <vt:lpstr>Области применения ВПВС</vt:lpstr>
      <vt:lpstr>Высокопроизводительные вычислительные системы (ВПВС)</vt:lpstr>
      <vt:lpstr>Нейронные сети</vt:lpstr>
      <vt:lpstr>«Слоистость» архитектуры фон-Нейманской ВС</vt:lpstr>
      <vt:lpstr>Способы увеличения быстродействия алгоритмических ВПВС</vt:lpstr>
      <vt:lpstr>Факторы, ограничивающие быстродействие ВПВС</vt:lpstr>
      <vt:lpstr>Потоковый граф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Высокопроизводительные вычислительные системы (ВПВС)</dc:title>
  <dc:creator>Сергей Салибекян</dc:creator>
  <cp:lastModifiedBy>Сергей Салибекян</cp:lastModifiedBy>
  <cp:revision>13</cp:revision>
  <dcterms:created xsi:type="dcterms:W3CDTF">2017-01-10T07:42:19Z</dcterms:created>
  <dcterms:modified xsi:type="dcterms:W3CDTF">2017-01-10T09:17:39Z</dcterms:modified>
</cp:coreProperties>
</file>