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84" r:id="rId3"/>
    <p:sldId id="274" r:id="rId4"/>
    <p:sldId id="277" r:id="rId5"/>
    <p:sldId id="258" r:id="rId6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35" autoAdjust="0"/>
    <p:restoredTop sz="94660"/>
  </p:normalViewPr>
  <p:slideViewPr>
    <p:cSldViewPr snapToGrid="0" snapToObjects="1">
      <p:cViewPr>
        <p:scale>
          <a:sx n="70" d="100"/>
          <a:sy n="70" d="100"/>
        </p:scale>
        <p:origin x="-1108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PS12\Desktop\&#1044;&#1080;&#1088;&#1077;&#1082;&#1094;&#1080;&#1103;\&#1055;&#1088;&#1077;&#1079;&#1077;&#1085;&#1090;&#1072;&#1094;&#1080;&#1103;%20&#1087;&#1088;&#1086;%20&#1044;&#1080;&#1088;&#1077;&#1082;&#1094;&#1080;&#1102;%20&#1076;&#1077;&#1082;&#1072;&#1073;&#1088;&#1100;%202016\&#1076;&#1083;&#1103;%20&#1087;&#1088;&#1077;&#1079;&#1077;&#1085;&#1090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'Партнерские школы'!$B$6</c:f>
              <c:strCache>
                <c:ptCount val="1"/>
                <c:pt idx="0">
                  <c:v>Базовые школы</c:v>
                </c:pt>
              </c:strCache>
            </c:strRef>
          </c:tx>
          <c:invertIfNegative val="0"/>
          <c:cat>
            <c:strRef>
              <c:f>'Партнерские школы'!$C$5:$E$5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'Партнерские школы'!$C$6:$E$6</c:f>
              <c:numCache>
                <c:formatCode>General</c:formatCode>
                <c:ptCount val="3"/>
                <c:pt idx="0">
                  <c:v>94</c:v>
                </c:pt>
                <c:pt idx="1">
                  <c:v>160</c:v>
                </c:pt>
                <c:pt idx="2">
                  <c:v>182</c:v>
                </c:pt>
              </c:numCache>
            </c:numRef>
          </c:val>
        </c:ser>
        <c:ser>
          <c:idx val="1"/>
          <c:order val="1"/>
          <c:tx>
            <c:strRef>
              <c:f>'Партнерские школы'!$B$7</c:f>
              <c:strCache>
                <c:ptCount val="1"/>
                <c:pt idx="0">
                  <c:v>Школы-партнеры</c:v>
                </c:pt>
              </c:strCache>
            </c:strRef>
          </c:tx>
          <c:invertIfNegative val="0"/>
          <c:cat>
            <c:strRef>
              <c:f>'Партнерские школы'!$C$5:$E$5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'Партнерские школы'!$C$7:$E$7</c:f>
              <c:numCache>
                <c:formatCode>General</c:formatCode>
                <c:ptCount val="3"/>
                <c:pt idx="0">
                  <c:v>0</c:v>
                </c:pt>
                <c:pt idx="1">
                  <c:v>76</c:v>
                </c:pt>
                <c:pt idx="2">
                  <c:v>110</c:v>
                </c:pt>
              </c:numCache>
            </c:numRef>
          </c:val>
        </c:ser>
        <c:ser>
          <c:idx val="2"/>
          <c:order val="2"/>
          <c:tx>
            <c:strRef>
              <c:f>'Партнерские школы'!$B$8</c:f>
              <c:strCache>
                <c:ptCount val="1"/>
                <c:pt idx="0">
                  <c:v>Распределенный Лицей</c:v>
                </c:pt>
              </c:strCache>
            </c:strRef>
          </c:tx>
          <c:invertIfNegative val="0"/>
          <c:cat>
            <c:strRef>
              <c:f>'Партнерские школы'!$C$5:$E$5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'Партнерские школы'!$C$8:$E$8</c:f>
              <c:numCache>
                <c:formatCode>General</c:formatCode>
                <c:ptCount val="3"/>
                <c:pt idx="0">
                  <c:v>0</c:v>
                </c:pt>
                <c:pt idx="1">
                  <c:v>20</c:v>
                </c:pt>
                <c:pt idx="2">
                  <c:v>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78996736"/>
        <c:axId val="178998272"/>
      </c:barChart>
      <c:catAx>
        <c:axId val="1789967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78998272"/>
        <c:crosses val="autoZero"/>
        <c:auto val="1"/>
        <c:lblAlgn val="ctr"/>
        <c:lblOffset val="100"/>
        <c:noMultiLvlLbl val="0"/>
      </c:catAx>
      <c:valAx>
        <c:axId val="1789982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89967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accent1">
          <a:shade val="95000"/>
          <a:satMod val="105000"/>
        </a:schemeClr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55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532" y="0"/>
            <a:ext cx="2945553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E400A-0669-4A37-A63A-0A64DF1640FC}" type="datetimeFigureOut">
              <a:rPr lang="ru-RU" smtClean="0"/>
              <a:t>06.03.2017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323"/>
            <a:ext cx="2945553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532" y="9428323"/>
            <a:ext cx="2945553" cy="49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A55A0-64E9-4622-90B9-1643EE017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607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3200" dirty="0" smtClean="0">
                <a:solidFill>
                  <a:srgbClr val="21386F"/>
                </a:solidFill>
                <a:latin typeface="Myriad Pro Semibold"/>
                <a:ea typeface="ＭＳ Ｐゴシック"/>
                <a:cs typeface="ＭＳ Ｐゴシック"/>
              </a:rPr>
              <a:t>Дирекция общего образования</a:t>
            </a:r>
            <a:br>
              <a:rPr lang="ru-RU" sz="3200" dirty="0" smtClean="0">
                <a:solidFill>
                  <a:srgbClr val="21386F"/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ru-RU" sz="3200" dirty="0" smtClean="0">
                <a:solidFill>
                  <a:srgbClr val="21386F"/>
                </a:solidFill>
                <a:latin typeface="Myriad Pro Semibold"/>
                <a:ea typeface="ＭＳ Ｐゴシック"/>
                <a:cs typeface="ＭＳ Ｐゴシック"/>
              </a:rPr>
              <a:t> </a:t>
            </a:r>
            <a:br>
              <a:rPr lang="ru-RU" sz="3200" dirty="0" smtClean="0">
                <a:solidFill>
                  <a:srgbClr val="21386F"/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ru-RU" sz="2000" dirty="0" smtClean="0">
                <a:solidFill>
                  <a:srgbClr val="21386F"/>
                </a:solidFill>
                <a:latin typeface="Myriad Pro Semibold"/>
                <a:ea typeface="ＭＳ Ｐゴシック"/>
                <a:cs typeface="ＭＳ Ｐゴシック"/>
              </a:rPr>
              <a:t>предложения по развитию </a:t>
            </a:r>
            <a:br>
              <a:rPr lang="ru-RU" sz="2000" dirty="0" smtClean="0">
                <a:solidFill>
                  <a:srgbClr val="21386F"/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ru-RU" sz="2000" dirty="0" smtClean="0">
                <a:solidFill>
                  <a:srgbClr val="21386F"/>
                </a:solidFill>
                <a:latin typeface="Myriad Pro Semibold"/>
                <a:ea typeface="ＭＳ Ｐゴシック"/>
                <a:cs typeface="ＭＳ Ｐゴシック"/>
              </a:rPr>
              <a:t>и взаимодействию с партнерами</a:t>
            </a:r>
            <a:endParaRPr lang="en-US" sz="20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5533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FFFF"/>
                </a:solidFill>
                <a:latin typeface="Myriad Pro"/>
              </a:rPr>
              <a:t>фот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428748" y="438936"/>
            <a:ext cx="63798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Взаимодействие со школами</a:t>
            </a:r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2014-2016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7300913" y="3967163"/>
            <a:ext cx="5533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FFFF"/>
                </a:solidFill>
                <a:latin typeface="Myriad Pro"/>
              </a:rPr>
              <a:t>фот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600811"/>
              </p:ext>
            </p:extLst>
          </p:nvPr>
        </p:nvGraphicFramePr>
        <p:xfrm>
          <a:off x="936606" y="2237731"/>
          <a:ext cx="7157192" cy="3538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026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18652" y="1371600"/>
            <a:ext cx="6129446" cy="143983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Школы распределенного Лицея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Базовые школы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Школы </a:t>
            </a:r>
            <a:r>
              <a:rPr lang="ru-RU" dirty="0" smtClean="0">
                <a:solidFill>
                  <a:schemeClr val="tx1"/>
                </a:solidFill>
              </a:rPr>
              <a:t>партнеры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Ресурсные центры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38280" y="2934269"/>
            <a:ext cx="6867737" cy="3426227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Школы, </a:t>
            </a:r>
            <a:r>
              <a:rPr lang="ru-RU" dirty="0" smtClean="0"/>
              <a:t>имеющие собственные, не всегда входящие в формальные </a:t>
            </a:r>
            <a:r>
              <a:rPr lang="ru-RU" dirty="0" smtClean="0"/>
              <a:t>рейтинги, </a:t>
            </a:r>
            <a:r>
              <a:rPr lang="ru-RU" dirty="0"/>
              <a:t>достижения, реализующая </a:t>
            </a:r>
            <a:r>
              <a:rPr lang="ru-RU" dirty="0" smtClean="0"/>
              <a:t>эффективные </a:t>
            </a:r>
            <a:r>
              <a:rPr lang="ru-RU" dirty="0"/>
              <a:t>управленческие и педагогические </a:t>
            </a:r>
            <a:r>
              <a:rPr lang="ru-RU" dirty="0" smtClean="0"/>
              <a:t>практики, образовательные </a:t>
            </a:r>
            <a:r>
              <a:rPr lang="ru-RU" dirty="0" smtClean="0"/>
              <a:t>программы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Иные </a:t>
            </a:r>
            <a:r>
              <a:rPr lang="ru-RU" dirty="0">
                <a:solidFill>
                  <a:schemeClr val="tx1"/>
                </a:solidFill>
              </a:rPr>
              <a:t>организации, реализующие образовательные программы для </a:t>
            </a:r>
            <a:r>
              <a:rPr lang="ru-RU" dirty="0" smtClean="0">
                <a:solidFill>
                  <a:schemeClr val="tx1"/>
                </a:solidFill>
              </a:rPr>
              <a:t>школьников, </a:t>
            </a:r>
            <a:r>
              <a:rPr lang="ru-RU" dirty="0" smtClean="0">
                <a:solidFill>
                  <a:schemeClr val="bg1"/>
                </a:solidFill>
              </a:rPr>
              <a:t>включая </a:t>
            </a:r>
            <a:r>
              <a:rPr lang="ru-RU" dirty="0">
                <a:solidFill>
                  <a:schemeClr val="bg1"/>
                </a:solidFill>
              </a:rPr>
              <a:t>зарубежные образовательные организации, реализующие образовательные программы для </a:t>
            </a:r>
            <a:r>
              <a:rPr lang="ru-RU" dirty="0" smtClean="0">
                <a:solidFill>
                  <a:schemeClr val="bg1"/>
                </a:solidFill>
              </a:rPr>
              <a:t>русскоговорящих </a:t>
            </a: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Региональные </a:t>
            </a:r>
            <a:r>
              <a:rPr lang="ru-RU" dirty="0">
                <a:solidFill>
                  <a:schemeClr val="tx1"/>
                </a:solidFill>
              </a:rPr>
              <a:t>ИПК, ИРО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Региональные вузы (прежде всего – </a:t>
            </a:r>
            <a:r>
              <a:rPr lang="ru-RU" dirty="0" smtClean="0">
                <a:solidFill>
                  <a:schemeClr val="tx1"/>
                </a:solidFill>
              </a:rPr>
              <a:t>педагогические)</a:t>
            </a:r>
            <a:endParaRPr lang="ru-RU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Бизнес </a:t>
            </a:r>
          </a:p>
        </p:txBody>
      </p:sp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49" y="456272"/>
            <a:ext cx="749453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Расширение диапазона партнеров и интересантов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63780" y="1940629"/>
            <a:ext cx="2159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  <a:latin typeface="Calibri"/>
              </a:rPr>
              <a:t>Существует сегодня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425603" y="4324084"/>
            <a:ext cx="1545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  <a:latin typeface="Calibri"/>
              </a:rPr>
              <a:t>Предлагается</a:t>
            </a:r>
          </a:p>
        </p:txBody>
      </p:sp>
    </p:spTree>
    <p:extLst>
      <p:ext uri="{BB962C8B-B14F-4D97-AF65-F5344CB8AC3E}">
        <p14:creationId xmlns:p14="http://schemas.microsoft.com/office/powerpoint/2010/main" val="36807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56272"/>
            <a:ext cx="680894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dirty="0" smtClean="0">
                <a:solidFill>
                  <a:schemeClr val="bg1"/>
                </a:solidFill>
                <a:latin typeface="Myriad Pro"/>
              </a:rPr>
              <a:t>Направления взаимодействия</a:t>
            </a:r>
            <a:endParaRPr lang="en-US" sz="1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36412"/>
            <a:ext cx="8229600" cy="4525963"/>
          </a:xfrm>
        </p:spPr>
        <p:txBody>
          <a:bodyPr/>
          <a:lstStyle/>
          <a:p>
            <a:r>
              <a:rPr lang="ru-RU" sz="2400" dirty="0" smtClean="0"/>
              <a:t>Упрощение типологии партнерства - с одной стороны, и индивидуализация предметов партнерства – с другой.</a:t>
            </a:r>
          </a:p>
          <a:p>
            <a:r>
              <a:rPr lang="ru-RU" sz="2400" dirty="0" smtClean="0"/>
              <a:t>Поддержка, «</a:t>
            </a:r>
            <a:r>
              <a:rPr lang="ru-RU" sz="2400" dirty="0" err="1" smtClean="0"/>
              <a:t>институциализация</a:t>
            </a:r>
            <a:r>
              <a:rPr lang="ru-RU" sz="2400" dirty="0" smtClean="0"/>
              <a:t>» лучших образовательных и управленческих практик</a:t>
            </a:r>
          </a:p>
          <a:p>
            <a:r>
              <a:rPr lang="ru-RU" sz="2400" dirty="0" smtClean="0"/>
              <a:t>Реализация адресных программ профессиональной поддержки педагогов и «продвижения» школ</a:t>
            </a:r>
          </a:p>
          <a:p>
            <a:r>
              <a:rPr lang="ru-RU" sz="2400" dirty="0" smtClean="0"/>
              <a:t>Реализация сетевой программы профессионального мастерства школьных педагогов и управленцев</a:t>
            </a:r>
          </a:p>
          <a:p>
            <a:r>
              <a:rPr lang="ru-RU" sz="2400" dirty="0" smtClean="0"/>
              <a:t>Создание экспертного сообщества</a:t>
            </a:r>
          </a:p>
          <a:p>
            <a:pPr marL="0" indent="0" algn="ctr"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«Усиливать сильное каждого»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101000, Россия, Москва, Мясницкая ул., д. 20</a:t>
            </a:r>
          </a:p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Тел.: (495) 621-7983, факс: (495) 628-7931</a:t>
            </a:r>
            <a:endParaRPr lang="en-US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r>
              <a:rPr lang="en-US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www.hse.ru</a:t>
            </a:r>
            <a:endParaRPr lang="ru-RU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3443</TotalTime>
  <Words>195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Дирекция общего образования   предложения по развитию  и взаимодействию с партнерами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XPS12</cp:lastModifiedBy>
  <cp:revision>268</cp:revision>
  <cp:lastPrinted>2017-01-18T07:15:20Z</cp:lastPrinted>
  <dcterms:created xsi:type="dcterms:W3CDTF">2010-09-30T06:45:29Z</dcterms:created>
  <dcterms:modified xsi:type="dcterms:W3CDTF">2017-03-06T04:19:17Z</dcterms:modified>
</cp:coreProperties>
</file>