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85" r:id="rId3"/>
    <p:sldId id="308" r:id="rId4"/>
    <p:sldId id="309" r:id="rId5"/>
    <p:sldId id="310" r:id="rId6"/>
    <p:sldId id="306" r:id="rId7"/>
    <p:sldId id="312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82"/>
    <a:srgbClr val="FFFF66"/>
    <a:srgbClr val="CCCC00"/>
    <a:srgbClr val="21386F"/>
    <a:srgbClr val="1C2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864" y="1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2B324-D5DC-40A5-AC78-EDD7F4D3EF25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ED6C5-AA0A-4788-A9A8-BFD370355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89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3D1-82CB-47B9-95F7-D33685BDFA51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801E5-81BD-44E5-8E20-462C2C5FEFE5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6D683-A615-41BD-A4D8-17705CB114A0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838C-AED8-4BA5-8652-AEE276FCC083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F4A4C-A39D-40F9-985D-C7DCB93C0DB5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A3BEA-EE38-406D-A93D-A1B7A0C50F31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AF676-6045-4445-B3A3-69CE264AAD80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988B-86FF-4F79-A487-7C318366F71F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6C13-5674-4527-A7EC-B9690D91A02D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9FD65-7BC8-484C-874A-A3895B64CC55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2E26-330E-4C2F-B5E7-B7743EB347D8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FBE2B9D-1697-4090-97E9-0A438BE077E8}" type="datetime1">
              <a:rPr lang="en-US"/>
              <a:pPr>
                <a:defRPr/>
              </a:pPr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1F37826-9FC6-4A47-B435-94C6280B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06625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000066"/>
                </a:solidFill>
                <a:ea typeface="ＭＳ Ｐゴシック"/>
                <a:cs typeface="ＭＳ Ｐゴシック"/>
              </a:rPr>
              <a:t>Основания деятельность Лицея ВШЭ </a:t>
            </a:r>
            <a:br>
              <a:rPr lang="ru-RU" sz="3600" dirty="0" smtClean="0">
                <a:solidFill>
                  <a:srgbClr val="000066"/>
                </a:solidFill>
                <a:ea typeface="ＭＳ Ｐゴシック"/>
                <a:cs typeface="ＭＳ Ｐゴシック"/>
              </a:rPr>
            </a:br>
            <a:r>
              <a:rPr lang="ru-RU" sz="3600" dirty="0" smtClean="0">
                <a:solidFill>
                  <a:srgbClr val="000066"/>
                </a:solidFill>
                <a:ea typeface="ＭＳ Ｐゴシック"/>
                <a:cs typeface="ＭＳ Ｐゴシック"/>
              </a:rPr>
              <a:t>и взаимодействие с школами</a:t>
            </a:r>
            <a:br>
              <a:rPr lang="ru-RU" sz="3600" dirty="0" smtClean="0">
                <a:solidFill>
                  <a:srgbClr val="000066"/>
                </a:solidFill>
                <a:ea typeface="ＭＳ Ｐゴシック"/>
                <a:cs typeface="ＭＳ Ｐゴシック"/>
              </a:rPr>
            </a:br>
            <a:endParaRPr lang="en-US" sz="3600" b="1" dirty="0">
              <a:solidFill>
                <a:srgbClr val="21386F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3316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Лицей Высшей школы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2017</a:t>
            </a:r>
            <a:endParaRPr lang="ru-RU" sz="800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schemeClr val="bg1"/>
                </a:solidFill>
              </a:rPr>
              <a:t>school.hse.ru</a:t>
            </a:r>
            <a:r>
              <a:rPr lang="ru-RU" sz="800" dirty="0">
                <a:solidFill>
                  <a:schemeClr val="bg1"/>
                </a:solidFill>
              </a:rPr>
              <a:t> 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22250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Лицей Высшей школы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2017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5569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Формальные достижения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22250" y="1595998"/>
            <a:ext cx="8717033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3F82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003F82"/>
                </a:solidFill>
                <a:latin typeface="+mn-lt"/>
              </a:rPr>
              <a:t>2013</a:t>
            </a:r>
            <a:r>
              <a:rPr lang="ru-RU" sz="2400" dirty="0" smtClean="0">
                <a:solidFill>
                  <a:srgbClr val="003F82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3F82"/>
                </a:solidFill>
              </a:rPr>
              <a:t>–</a:t>
            </a:r>
            <a:r>
              <a:rPr lang="ru-RU" sz="2400" dirty="0" smtClean="0">
                <a:solidFill>
                  <a:srgbClr val="003F82"/>
                </a:solidFill>
                <a:latin typeface="+mn-lt"/>
              </a:rPr>
              <a:t>  создан как новая модель предуниверсария.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3F82"/>
                </a:solidFill>
                <a:latin typeface="+mn-lt"/>
              </a:rPr>
              <a:t> 2016</a:t>
            </a:r>
            <a:r>
              <a:rPr lang="ru-RU" sz="2400" dirty="0" smtClean="0">
                <a:solidFill>
                  <a:srgbClr val="003F82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3F82"/>
                </a:solidFill>
                <a:latin typeface="+mn-lt"/>
              </a:rPr>
              <a:t>– </a:t>
            </a:r>
            <a:r>
              <a:rPr lang="ru-RU" sz="2400" dirty="0" smtClean="0">
                <a:solidFill>
                  <a:srgbClr val="003F82"/>
                </a:solidFill>
                <a:latin typeface="+mn-lt"/>
              </a:rPr>
              <a:t>10 место в рейтинге </a:t>
            </a:r>
            <a:r>
              <a:rPr lang="ru-RU" sz="2400" dirty="0">
                <a:solidFill>
                  <a:srgbClr val="003F82"/>
                </a:solidFill>
                <a:latin typeface="+mn-lt"/>
              </a:rPr>
              <a:t>школ </a:t>
            </a:r>
            <a:r>
              <a:rPr lang="ru-RU" sz="2400" dirty="0" smtClean="0">
                <a:solidFill>
                  <a:srgbClr val="003F82"/>
                </a:solidFill>
                <a:latin typeface="+mn-lt"/>
              </a:rPr>
              <a:t>России (среди </a:t>
            </a:r>
            <a:r>
              <a:rPr lang="ru-RU" sz="2400" dirty="0">
                <a:solidFill>
                  <a:srgbClr val="003F82"/>
                </a:solidFill>
                <a:latin typeface="+mn-lt"/>
              </a:rPr>
              <a:t>школ социально-экономического и социально-гуманитарного </a:t>
            </a:r>
            <a:r>
              <a:rPr lang="ru-RU" sz="2400" dirty="0" smtClean="0">
                <a:solidFill>
                  <a:srgbClr val="003F82"/>
                </a:solidFill>
                <a:latin typeface="+mn-lt"/>
              </a:rPr>
              <a:t>профиля – 1 место, </a:t>
            </a:r>
            <a:r>
              <a:rPr lang="ru-RU" sz="2400" dirty="0">
                <a:solidFill>
                  <a:srgbClr val="003F82"/>
                </a:solidFill>
                <a:latin typeface="+mn-lt"/>
              </a:rPr>
              <a:t>среди школ филологического профиля — </a:t>
            </a:r>
            <a:r>
              <a:rPr lang="ru-RU" sz="2400" dirty="0" smtClean="0">
                <a:solidFill>
                  <a:srgbClr val="003F82"/>
                </a:solidFill>
                <a:latin typeface="+mn-lt"/>
              </a:rPr>
              <a:t>2 место).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3F82"/>
                </a:solidFill>
                <a:latin typeface="+mn-lt"/>
              </a:rPr>
              <a:t>2016</a:t>
            </a:r>
            <a:r>
              <a:rPr lang="ru-RU" sz="2400" dirty="0" smtClean="0">
                <a:solidFill>
                  <a:srgbClr val="003F82"/>
                </a:solidFill>
                <a:latin typeface="+mn-lt"/>
              </a:rPr>
              <a:t> – 2 место в рейтинге школ Москвы</a:t>
            </a:r>
            <a:r>
              <a:rPr lang="ru-RU" sz="600" dirty="0">
                <a:solidFill>
                  <a:srgbClr val="003F82"/>
                </a:solidFill>
                <a:latin typeface="+mn-lt"/>
              </a:rPr>
              <a:t/>
            </a:r>
            <a:br>
              <a:rPr lang="ru-RU" sz="600" dirty="0">
                <a:solidFill>
                  <a:srgbClr val="003F82"/>
                </a:solidFill>
                <a:latin typeface="+mn-lt"/>
              </a:rPr>
            </a:br>
            <a:endParaRPr lang="ru-RU" sz="600" dirty="0">
              <a:solidFill>
                <a:srgbClr val="003F82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43" y="3859480"/>
            <a:ext cx="2830740" cy="232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1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22250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Лицей Высшей школы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2017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5569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Цифры и факты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28" y="1519163"/>
            <a:ext cx="7517080" cy="484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9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22250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Лицей Высшей школы экономики, Москва, </a:t>
            </a:r>
            <a:r>
              <a:rPr lang="ru-RU" sz="800" dirty="0" smtClean="0">
                <a:solidFill>
                  <a:schemeClr val="bg1"/>
                </a:solidFill>
              </a:rPr>
              <a:t>2017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5569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Цифры и факты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7" y="1404730"/>
            <a:ext cx="8145055" cy="484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Лицей Высшей школы экономики, Москва, 2016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5569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Самоопределение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7511" y="1398171"/>
            <a:ext cx="48332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3F82"/>
                </a:solidFill>
                <a:latin typeface="+mn-lt"/>
              </a:rPr>
              <a:t>1. Выбор</a:t>
            </a:r>
            <a:r>
              <a:rPr lang="ru-RU" sz="2200" dirty="0" smtClean="0">
                <a:solidFill>
                  <a:srgbClr val="003F82"/>
                </a:solidFill>
                <a:latin typeface="+mn-lt"/>
              </a:rPr>
              <a:t>:</a:t>
            </a:r>
            <a:endParaRPr lang="ru-RU" sz="2200" dirty="0">
              <a:solidFill>
                <a:srgbClr val="003F8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3F82"/>
                </a:solidFill>
                <a:latin typeface="+mn-lt"/>
              </a:rPr>
              <a:t>Направления обучения.</a:t>
            </a:r>
            <a:endParaRPr lang="ru-RU" sz="2200" dirty="0">
              <a:solidFill>
                <a:srgbClr val="003F8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3F82"/>
                </a:solidFill>
                <a:latin typeface="+mn-lt"/>
              </a:rPr>
              <a:t>Учебный план.</a:t>
            </a:r>
            <a:endParaRPr lang="ru-RU" sz="2200" dirty="0">
              <a:solidFill>
                <a:srgbClr val="003F8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3F82"/>
                </a:solidFill>
                <a:latin typeface="+mn-lt"/>
              </a:rPr>
              <a:t>Форма обучения.</a:t>
            </a:r>
          </a:p>
          <a:p>
            <a:endParaRPr lang="ru-RU" sz="2200" dirty="0">
              <a:solidFill>
                <a:srgbClr val="003F82"/>
              </a:solidFill>
              <a:latin typeface="+mn-lt"/>
            </a:endParaRPr>
          </a:p>
          <a:p>
            <a:r>
              <a:rPr lang="ru-RU" sz="2200" b="1" dirty="0" smtClean="0">
                <a:solidFill>
                  <a:srgbClr val="003F82"/>
                </a:solidFill>
                <a:latin typeface="+mn-lt"/>
              </a:rPr>
              <a:t>2. Приоритеты: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3F82"/>
                </a:solidFill>
                <a:latin typeface="+mn-lt"/>
              </a:rPr>
              <a:t>Факультативы.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3F82"/>
                </a:solidFill>
                <a:latin typeface="+mn-lt"/>
              </a:rPr>
              <a:t>Сообщества.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3F82"/>
                </a:solidFill>
                <a:latin typeface="+mn-lt"/>
              </a:rPr>
              <a:t>Клубы.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solidFill>
                <a:srgbClr val="003F82"/>
              </a:solidFill>
              <a:latin typeface="+mn-lt"/>
            </a:endParaRPr>
          </a:p>
          <a:p>
            <a:r>
              <a:rPr lang="ru-RU" sz="2200" b="1" dirty="0" smtClean="0">
                <a:solidFill>
                  <a:srgbClr val="003F82"/>
                </a:solidFill>
                <a:latin typeface="+mn-lt"/>
              </a:rPr>
              <a:t>3. Исследование и проектирование.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3F82"/>
                </a:solidFill>
                <a:latin typeface="+mn-lt"/>
              </a:rPr>
              <a:t>Критическое мышление.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3F82"/>
                </a:solidFill>
                <a:latin typeface="+mn-lt"/>
              </a:rPr>
              <a:t>Методы анализа.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3F82"/>
                </a:solidFill>
                <a:latin typeface="+mn-lt"/>
              </a:rPr>
              <a:t>Научное чтение.</a:t>
            </a:r>
            <a:endParaRPr lang="ru-RU" sz="2200" dirty="0">
              <a:solidFill>
                <a:srgbClr val="003F82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12" y="1662544"/>
            <a:ext cx="4862092" cy="315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9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Лицей Высшей школы экономики, Москва, 2016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5569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Учебная часть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22250" y="1370366"/>
            <a:ext cx="871703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3F82"/>
                </a:solidFill>
                <a:latin typeface="+mj-lt"/>
              </a:rPr>
              <a:t>Направления обучения.</a:t>
            </a:r>
            <a:endParaRPr lang="ru-RU" sz="2400" dirty="0">
              <a:solidFill>
                <a:srgbClr val="003F82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3F82"/>
                </a:solidFill>
                <a:latin typeface="+mj-lt"/>
              </a:rPr>
              <a:t>Факультетский день.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3F82"/>
                </a:solidFill>
                <a:latin typeface="+mj-lt"/>
              </a:rPr>
              <a:t>«Юрьевы дни».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3F82"/>
                </a:solidFill>
                <a:latin typeface="+mj-lt"/>
              </a:rPr>
              <a:t>Иностранные языки.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3F82"/>
                </a:solidFill>
                <a:latin typeface="+mj-lt"/>
              </a:rPr>
              <a:t>Модульное обществознание.</a:t>
            </a:r>
            <a:endParaRPr lang="ru-RU" sz="2400" dirty="0">
              <a:solidFill>
                <a:srgbClr val="003F82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3F82"/>
                </a:solidFill>
                <a:latin typeface="+mj-lt"/>
              </a:rPr>
              <a:t>Теория познания.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3F82"/>
                </a:solidFill>
                <a:latin typeface="+mj-lt"/>
              </a:rPr>
              <a:t>ОБЖ.</a:t>
            </a:r>
            <a:endParaRPr lang="ru-RU" sz="2400" dirty="0">
              <a:solidFill>
                <a:srgbClr val="003F82"/>
              </a:solidFill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77" y="3158836"/>
            <a:ext cx="3872931" cy="314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7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 dirty="0">
                <a:solidFill>
                  <a:schemeClr val="bg1"/>
                </a:solidFill>
              </a:rPr>
              <a:t>Лицей Высшей школы экономики, Москва, 2016</a:t>
            </a:r>
            <a:endParaRPr kumimoji="1" lang="ru-RU" sz="800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15569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Лицей - школам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22250" y="1463555"/>
            <a:ext cx="8717033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 smtClean="0">
                <a:solidFill>
                  <a:srgbClr val="003F82"/>
                </a:solidFill>
                <a:latin typeface="+mj-lt"/>
              </a:rPr>
              <a:t>Педагогические стажировки.</a:t>
            </a:r>
          </a:p>
          <a:p>
            <a:pPr algn="just"/>
            <a:r>
              <a:rPr lang="ru-RU" sz="2000" dirty="0" smtClean="0">
                <a:solidFill>
                  <a:srgbClr val="003F82"/>
                </a:solidFill>
                <a:latin typeface="+mj-lt"/>
              </a:rPr>
              <a:t>Совместное проектирование элементов технологии сопровождения индивидуальных образовательных программ.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3F82"/>
                </a:solidFill>
                <a:latin typeface="+mj-lt"/>
              </a:rPr>
              <a:t>2.   Стажировки школьников. </a:t>
            </a:r>
          </a:p>
          <a:p>
            <a:r>
              <a:rPr lang="ru-RU" sz="2000" dirty="0">
                <a:solidFill>
                  <a:srgbClr val="003F82"/>
                </a:solidFill>
                <a:latin typeface="+mj-lt"/>
              </a:rPr>
              <a:t>Развитие ответственности учащихся, расширение возможностей «проб», знакомство с университетом.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rgbClr val="003F82"/>
                </a:solidFill>
                <a:latin typeface="+mj-lt"/>
              </a:rPr>
              <a:t>3.    Тематические семинары.</a:t>
            </a:r>
          </a:p>
          <a:p>
            <a:r>
              <a:rPr lang="ru-RU" sz="2000" dirty="0">
                <a:solidFill>
                  <a:srgbClr val="003F82"/>
                </a:solidFill>
                <a:latin typeface="+mj-lt"/>
              </a:rPr>
              <a:t>Теория познания, обществознание, индивидуальные исследования и проекты, методы социологических исследований.</a:t>
            </a:r>
          </a:p>
        </p:txBody>
      </p:sp>
    </p:spTree>
    <p:extLst>
      <p:ext uri="{BB962C8B-B14F-4D97-AF65-F5344CB8AC3E}">
        <p14:creationId xmlns:p14="http://schemas.microsoft.com/office/powerpoint/2010/main" val="2703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238</Words>
  <Application>Microsoft Office PowerPoint</Application>
  <PresentationFormat>Экран (4:3)</PresentationFormat>
  <Paragraphs>55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Office Theme</vt:lpstr>
      <vt:lpstr>Основания деятельность Лицея ВШЭ  и взаимодействие с школами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vkremlev</dc:creator>
  <cp:lastModifiedBy>XPS12</cp:lastModifiedBy>
  <cp:revision>243</cp:revision>
  <dcterms:created xsi:type="dcterms:W3CDTF">2010-09-30T06:45:29Z</dcterms:created>
  <dcterms:modified xsi:type="dcterms:W3CDTF">2017-03-05T09:11:49Z</dcterms:modified>
</cp:coreProperties>
</file>